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68" r:id="rId8"/>
    <p:sldId id="264" r:id="rId9"/>
    <p:sldId id="272" r:id="rId10"/>
    <p:sldId id="273" r:id="rId11"/>
    <p:sldId id="274" r:id="rId12"/>
    <p:sldId id="275" r:id="rId13"/>
    <p:sldId id="276" r:id="rId14"/>
    <p:sldId id="265" r:id="rId15"/>
    <p:sldId id="267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</p:embeddedFont>
    <p:embeddedFont>
      <p:font typeface="Montserrat Ultra-Bold" panose="020B0604020202020204" charset="0"/>
      <p:regular r:id="rId22"/>
    </p:embeddedFont>
    <p:embeddedFont>
      <p:font typeface="Montserrat Ultra-Bold Italics" panose="020B0604020202020204" charset="0"/>
      <p:regular r:id="rId23"/>
    </p:embeddedFont>
    <p:embeddedFont>
      <p:font typeface="Poppin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10" d="100"/>
          <a:sy n="10" d="100"/>
        </p:scale>
        <p:origin x="2956" y="1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docs.python.org/3/library/unittest.html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../Pictures/Screenshots/2.png" TargetMode="External"/><Relationship Id="rId5" Type="http://schemas.openxmlformats.org/officeDocument/2006/relationships/hyperlink" Target="https://www.atlassian.com/continuous-delivery/ci-cd-python" TargetMode="External"/><Relationship Id="rId10" Type="http://schemas.openxmlformats.org/officeDocument/2006/relationships/image" Target="../media/image19.svg"/><Relationship Id="rId4" Type="http://schemas.openxmlformats.org/officeDocument/2006/relationships/hyperlink" Target="https://realpython.com/python-testing/" TargetMode="Externa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9FF36C-8D77-4000-AE6D-BB53722FA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67" y="-38100"/>
            <a:ext cx="17015157" cy="1076530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958951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5219700"/>
            <a:ext cx="24803100" cy="5047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200" spc="-150" dirty="0" err="1">
                <a:solidFill>
                  <a:srgbClr val="FFFFFF"/>
                </a:solidFill>
                <a:latin typeface="Montserrat Ultra-Bold Italics"/>
              </a:rPr>
              <a:t>Pengenalan</a:t>
            </a:r>
            <a:r>
              <a:rPr lang="en-US" sz="8200" spc="-150" dirty="0">
                <a:solidFill>
                  <a:srgbClr val="FFFFFF"/>
                </a:solidFill>
                <a:latin typeface="Montserrat Ultra-Bold Italics"/>
              </a:rPr>
              <a:t> Whitebox</a:t>
            </a:r>
          </a:p>
          <a:p>
            <a:r>
              <a:rPr lang="en-US" sz="8200" spc="-150" dirty="0">
                <a:solidFill>
                  <a:srgbClr val="FFFFFF"/>
                </a:solidFill>
                <a:latin typeface="Montserrat Ultra-Bold Italics"/>
              </a:rPr>
              <a:t>Unit Testing Serta CI/CD</a:t>
            </a:r>
          </a:p>
          <a:p>
            <a:r>
              <a:rPr lang="en-US" sz="8200" spc="-150" dirty="0">
                <a:solidFill>
                  <a:srgbClr val="FFFFFF"/>
                </a:solidFill>
                <a:latin typeface="Montserrat Ultra-Bold Italics"/>
              </a:rPr>
              <a:t>pada Project Python</a:t>
            </a:r>
            <a:br>
              <a:rPr lang="en-US" sz="8200" spc="-150" dirty="0">
                <a:solidFill>
                  <a:srgbClr val="FFFFFF"/>
                </a:solidFill>
                <a:latin typeface="Montserrat Ultra-Bold Italics"/>
              </a:rPr>
            </a:br>
            <a:endParaRPr lang="en-US" sz="8200" spc="-150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B2A1C1-04C5-4C09-8CC2-C618C771E279}"/>
              </a:ext>
            </a:extLst>
          </p:cNvPr>
          <p:cNvSpPr/>
          <p:nvPr/>
        </p:nvSpPr>
        <p:spPr>
          <a:xfrm>
            <a:off x="1066800" y="723900"/>
            <a:ext cx="94602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UPLOAD PROYEK</a:t>
            </a:r>
          </a:p>
          <a:p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PYTHON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78C6AD-1FF5-4C4B-8D86-061F33FB2DD1}"/>
              </a:ext>
            </a:extLst>
          </p:cNvPr>
          <p:cNvSpPr/>
          <p:nvPr/>
        </p:nvSpPr>
        <p:spPr>
          <a:xfrm>
            <a:off x="762000" y="2628934"/>
            <a:ext cx="5715000" cy="1312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Upload file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proyek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python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kedalam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repository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github</a:t>
            </a:r>
            <a:endParaRPr lang="en-ID" sz="2800" b="1" dirty="0">
              <a:solidFill>
                <a:srgbClr val="263F6B"/>
              </a:solidFill>
              <a:latin typeface="Montserra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A9BA3-3C33-4B14-A236-0E2ECB95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r="1113" b="5003"/>
          <a:stretch/>
        </p:blipFill>
        <p:spPr>
          <a:xfrm>
            <a:off x="6356342" y="2628934"/>
            <a:ext cx="11156958" cy="6518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981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B2A1C1-04C5-4C09-8CC2-C618C771E279}"/>
              </a:ext>
            </a:extLst>
          </p:cNvPr>
          <p:cNvSpPr/>
          <p:nvPr/>
        </p:nvSpPr>
        <p:spPr>
          <a:xfrm>
            <a:off x="1066800" y="723900"/>
            <a:ext cx="94602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CLICK PYTHON APPLICATION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78C6AD-1FF5-4C4B-8D86-061F33FB2DD1}"/>
              </a:ext>
            </a:extLst>
          </p:cNvPr>
          <p:cNvSpPr/>
          <p:nvPr/>
        </p:nvSpPr>
        <p:spPr>
          <a:xfrm>
            <a:off x="762000" y="2628934"/>
            <a:ext cx="5715000" cy="2604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Setelah file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terupload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kemudian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klik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tab menu Action dan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pilih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Python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B6E99-6DD6-4578-9F93-DA8DCBA4D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r="1113" b="5003"/>
          <a:stretch/>
        </p:blipFill>
        <p:spPr>
          <a:xfrm>
            <a:off x="6356341" y="2628934"/>
            <a:ext cx="11156959" cy="6518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181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B2A1C1-04C5-4C09-8CC2-C618C771E279}"/>
              </a:ext>
            </a:extLst>
          </p:cNvPr>
          <p:cNvSpPr/>
          <p:nvPr/>
        </p:nvSpPr>
        <p:spPr>
          <a:xfrm>
            <a:off x="1066800" y="723900"/>
            <a:ext cx="94602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CLICK COMMIT FILE PROYEK PYTHON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78C6AD-1FF5-4C4B-8D86-061F33FB2DD1}"/>
              </a:ext>
            </a:extLst>
          </p:cNvPr>
          <p:cNvSpPr/>
          <p:nvPr/>
        </p:nvSpPr>
        <p:spPr>
          <a:xfrm>
            <a:off x="762000" y="2628934"/>
            <a:ext cx="5715000" cy="195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US" sz="2800" b="1" dirty="0" err="1">
                <a:solidFill>
                  <a:srgbClr val="263F6B"/>
                </a:solidFill>
                <a:latin typeface="Montserrat" panose="020B0604020202020204" charset="0"/>
              </a:rPr>
              <a:t>Buat</a:t>
            </a:r>
            <a:r>
              <a:rPr lang="en-US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US" sz="2800" b="1" dirty="0" err="1">
                <a:solidFill>
                  <a:srgbClr val="263F6B"/>
                </a:solidFill>
                <a:latin typeface="Montserrat" panose="020B0604020202020204" charset="0"/>
              </a:rPr>
              <a:t>berkas</a:t>
            </a:r>
            <a:r>
              <a:rPr lang="en-US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US" sz="2800" b="1" dirty="0" err="1">
                <a:solidFill>
                  <a:srgbClr val="263F6B"/>
                </a:solidFill>
                <a:latin typeface="Montserrat" panose="020B0604020202020204" charset="0"/>
              </a:rPr>
              <a:t>konfigurasi</a:t>
            </a:r>
            <a:r>
              <a:rPr lang="en-US" sz="2800" b="1" dirty="0">
                <a:solidFill>
                  <a:srgbClr val="263F6B"/>
                </a:solidFill>
                <a:latin typeface="Montserrat" panose="020B0604020202020204" charset="0"/>
              </a:rPr>
              <a:t> CI/CD yang </a:t>
            </a:r>
            <a:r>
              <a:rPr lang="en-US" sz="2800" b="1" dirty="0" err="1">
                <a:solidFill>
                  <a:srgbClr val="263F6B"/>
                </a:solidFill>
                <a:latin typeface="Montserrat" panose="020B0604020202020204" charset="0"/>
              </a:rPr>
              <a:t>disebut</a:t>
            </a:r>
            <a:r>
              <a:rPr lang="en-US" sz="2800" b="1" dirty="0">
                <a:solidFill>
                  <a:srgbClr val="263F6B"/>
                </a:solidFill>
                <a:latin typeface="Montserrat" panose="020B0604020202020204" charset="0"/>
              </a:rPr>
              <a:t> .</a:t>
            </a:r>
            <a:r>
              <a:rPr lang="en-US" sz="2800" b="1" dirty="0" err="1">
                <a:solidFill>
                  <a:srgbClr val="263F6B"/>
                </a:solidFill>
                <a:latin typeface="Montserrat" panose="020B0604020202020204" charset="0"/>
              </a:rPr>
              <a:t>github</a:t>
            </a:r>
            <a:r>
              <a:rPr lang="en-US" sz="2800" b="1" dirty="0">
                <a:solidFill>
                  <a:srgbClr val="263F6B"/>
                </a:solidFill>
                <a:latin typeface="Montserrat" panose="020B0604020202020204" charset="0"/>
              </a:rPr>
              <a:t>/workflows/ci-</a:t>
            </a:r>
            <a:r>
              <a:rPr lang="en-US" sz="2800" b="1" dirty="0" err="1">
                <a:solidFill>
                  <a:srgbClr val="263F6B"/>
                </a:solidFill>
                <a:latin typeface="Montserrat" panose="020B0604020202020204" charset="0"/>
              </a:rPr>
              <a:t>cd.yml</a:t>
            </a:r>
            <a:endParaRPr lang="en-US" sz="2800" b="1" dirty="0">
              <a:solidFill>
                <a:srgbClr val="263F6B"/>
              </a:solidFill>
              <a:latin typeface="Montserra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6F6AB-6B40-4234-8541-5D76545F8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r="1113" b="5003"/>
          <a:stretch/>
        </p:blipFill>
        <p:spPr>
          <a:xfrm>
            <a:off x="6356339" y="2628934"/>
            <a:ext cx="11156961" cy="651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087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B2A1C1-04C5-4C09-8CC2-C618C771E279}"/>
              </a:ext>
            </a:extLst>
          </p:cNvPr>
          <p:cNvSpPr/>
          <p:nvPr/>
        </p:nvSpPr>
        <p:spPr>
          <a:xfrm>
            <a:off x="1066800" y="723900"/>
            <a:ext cx="94602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FINISH UPLOAD FILE</a:t>
            </a:r>
          </a:p>
          <a:p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PYTHON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78C6AD-1FF5-4C4B-8D86-061F33FB2DD1}"/>
              </a:ext>
            </a:extLst>
          </p:cNvPr>
          <p:cNvSpPr/>
          <p:nvPr/>
        </p:nvSpPr>
        <p:spPr>
          <a:xfrm>
            <a:off x="762000" y="2628934"/>
            <a:ext cx="5715000" cy="1312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US" sz="2800" b="1" dirty="0">
                <a:solidFill>
                  <a:srgbClr val="263F6B"/>
                </a:solidFill>
                <a:latin typeface="Montserrat" panose="020B0604020202020204" charset="0"/>
              </a:rPr>
              <a:t>File Python </a:t>
            </a:r>
            <a:r>
              <a:rPr lang="en-US" sz="2800" b="1" dirty="0" err="1">
                <a:solidFill>
                  <a:srgbClr val="263F6B"/>
                </a:solidFill>
                <a:latin typeface="Montserrat" panose="020B0604020202020204" charset="0"/>
              </a:rPr>
              <a:t>sudah</a:t>
            </a:r>
            <a:r>
              <a:rPr lang="en-US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US" sz="2800" b="1" dirty="0" err="1">
                <a:solidFill>
                  <a:srgbClr val="263F6B"/>
                </a:solidFill>
                <a:latin typeface="Montserrat" panose="020B0604020202020204" charset="0"/>
              </a:rPr>
              <a:t>masuk</a:t>
            </a:r>
            <a:r>
              <a:rPr lang="en-US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</a:p>
          <a:p>
            <a:pPr marL="269874" lvl="1">
              <a:lnSpc>
                <a:spcPct val="150000"/>
              </a:lnSpc>
            </a:pPr>
            <a:r>
              <a:rPr lang="en-US" sz="2800" b="1" dirty="0" err="1">
                <a:solidFill>
                  <a:srgbClr val="263F6B"/>
                </a:solidFill>
                <a:latin typeface="Montserrat" panose="020B0604020202020204" charset="0"/>
              </a:rPr>
              <a:t>Ke</a:t>
            </a:r>
            <a:r>
              <a:rPr lang="en-US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US" sz="2800" b="1" dirty="0" err="1">
                <a:solidFill>
                  <a:srgbClr val="263F6B"/>
                </a:solidFill>
                <a:latin typeface="Montserrat" panose="020B0604020202020204" charset="0"/>
              </a:rPr>
              <a:t>Github</a:t>
            </a:r>
            <a:endParaRPr lang="en-US" sz="2800" b="1" dirty="0">
              <a:solidFill>
                <a:srgbClr val="263F6B"/>
              </a:solidFill>
              <a:latin typeface="Montserra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CA41C-404B-4888-B781-A1278007FE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r="1113" b="5004"/>
          <a:stretch/>
        </p:blipFill>
        <p:spPr>
          <a:xfrm>
            <a:off x="6356339" y="2628933"/>
            <a:ext cx="11156961" cy="651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19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9601200" y="-1825476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76010" y="1028700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r="-1205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115018" y="2781300"/>
            <a:ext cx="5943253" cy="1324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1"/>
              </a:lnSpc>
            </a:pPr>
            <a:r>
              <a:rPr lang="en-US" sz="10000" spc="-622" dirty="0" err="1">
                <a:solidFill>
                  <a:srgbClr val="263F6B"/>
                </a:solidFill>
                <a:latin typeface="Montserrat Ultra-Bold Italics"/>
              </a:rPr>
              <a:t>Refrensi</a:t>
            </a:r>
            <a:endParaRPr lang="en-US" sz="10000" spc="-622" dirty="0">
              <a:solidFill>
                <a:srgbClr val="263F6B"/>
              </a:solidFill>
              <a:latin typeface="Montserrat Ultra-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8318" y="4120268"/>
            <a:ext cx="7533682" cy="3492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2800" u="sng" dirty="0">
                <a:solidFill>
                  <a:srgbClr val="FFFFFF"/>
                </a:solidFill>
                <a:latin typeface="Poppins"/>
                <a:hlinkClick r:id="rId3" tooltip="https://docs.python.org/3/library/unittest.html"/>
              </a:rPr>
              <a:t>https://docs.python.org/3/library/unittest.html</a:t>
            </a:r>
            <a:r>
              <a:rPr lang="en-US" sz="2800" dirty="0">
                <a:solidFill>
                  <a:srgbClr val="FFFFFF"/>
                </a:solidFill>
                <a:latin typeface="Poppins"/>
              </a:rPr>
              <a:t> </a:t>
            </a:r>
          </a:p>
          <a:p>
            <a:pPr marL="269874" lvl="1">
              <a:lnSpc>
                <a:spcPts val="5624"/>
              </a:lnSpc>
            </a:pPr>
            <a:r>
              <a:rPr lang="en-US" sz="2800" u="sng" dirty="0">
                <a:solidFill>
                  <a:srgbClr val="FFFFFF"/>
                </a:solidFill>
                <a:latin typeface="Poppins"/>
                <a:hlinkClick r:id="rId4" tooltip="https://realpython.com/python-testing/"/>
              </a:rPr>
              <a:t>https://realpython.com/python-testing/</a:t>
            </a:r>
            <a:r>
              <a:rPr lang="en-US" sz="2800" dirty="0">
                <a:solidFill>
                  <a:srgbClr val="FFFFFF"/>
                </a:solidFill>
                <a:latin typeface="Poppins"/>
              </a:rPr>
              <a:t> </a:t>
            </a:r>
          </a:p>
          <a:p>
            <a:pPr marL="269874" lvl="1">
              <a:lnSpc>
                <a:spcPts val="5624"/>
              </a:lnSpc>
            </a:pPr>
            <a:r>
              <a:rPr lang="en-US" sz="2800" u="sng" dirty="0">
                <a:solidFill>
                  <a:srgbClr val="FFFFFF"/>
                </a:solidFill>
                <a:latin typeface="Poppins"/>
                <a:hlinkClick r:id="rId5" tooltip="https://www.atlassian.com/continuous-delivery/ci-cd-python"/>
              </a:rPr>
              <a:t>https://www.atlassian.com/continuous-delivery/ci-cd-python</a:t>
            </a:r>
            <a:endParaRPr lang="en-US" sz="2800" u="sng" dirty="0">
              <a:solidFill>
                <a:srgbClr val="FFFFFF"/>
              </a:solidFill>
              <a:latin typeface="Poppins"/>
            </a:endParaRPr>
          </a:p>
          <a:p>
            <a:pPr marL="269874" lvl="1">
              <a:lnSpc>
                <a:spcPts val="5624"/>
              </a:lnSpc>
            </a:pPr>
            <a:r>
              <a:rPr lang="en-US" sz="2800" u="sng" dirty="0">
                <a:solidFill>
                  <a:srgbClr val="FFFFFF"/>
                </a:solidFill>
                <a:latin typeface="Poppins"/>
                <a:hlinkClick r:id="rId6" action="ppaction://hlinkfile"/>
              </a:rPr>
              <a:t>https://circleci.com/docs/2.0/language-python/</a:t>
            </a:r>
            <a:endParaRPr lang="en-US" sz="280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476242" y="885242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TextBox 12"/>
          <p:cNvSpPr txBox="1"/>
          <p:nvPr/>
        </p:nvSpPr>
        <p:spPr>
          <a:xfrm>
            <a:off x="4773772" y="3286161"/>
            <a:ext cx="8740455" cy="395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898"/>
              </a:lnSpc>
            </a:pPr>
            <a:r>
              <a:rPr lang="en-US" sz="19400" spc="-955" dirty="0" err="1">
                <a:solidFill>
                  <a:srgbClr val="FFFFFF"/>
                </a:solidFill>
                <a:latin typeface="Montserrat Ultra-Bold"/>
              </a:rPr>
              <a:t>Terima</a:t>
            </a:r>
            <a:endParaRPr lang="en-US" sz="19400" spc="-955" dirty="0">
              <a:solidFill>
                <a:srgbClr val="FFFFFF"/>
              </a:solidFill>
              <a:latin typeface="Montserrat Ultra-Bold"/>
            </a:endParaRPr>
          </a:p>
          <a:p>
            <a:pPr algn="ctr">
              <a:lnSpc>
                <a:spcPts val="14898"/>
              </a:lnSpc>
            </a:pPr>
            <a:r>
              <a:rPr lang="en-US" sz="19400" spc="-955" dirty="0">
                <a:solidFill>
                  <a:srgbClr val="FFFFFF"/>
                </a:solidFill>
                <a:latin typeface="Montserrat Ultra-Bold"/>
              </a:rPr>
              <a:t>Kasih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>
            <a:extLst>
              <a:ext uri="{FF2B5EF4-FFF2-40B4-BE49-F238E27FC236}">
                <a16:creationId xmlns:a16="http://schemas.microsoft.com/office/drawing/2014/main" id="{645014F1-29DE-4C6B-9D11-AC1A7A2B794F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BD2ECD-EDB2-45CF-8695-59B6D2A60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7"/>
          <a:stretch/>
        </p:blipFill>
        <p:spPr>
          <a:xfrm>
            <a:off x="7945142" y="-114300"/>
            <a:ext cx="20629858" cy="1051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AutoShape 4"/>
          <p:cNvSpPr/>
          <p:nvPr/>
        </p:nvSpPr>
        <p:spPr>
          <a:xfrm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TextBox 7"/>
          <p:cNvSpPr txBox="1"/>
          <p:nvPr/>
        </p:nvSpPr>
        <p:spPr>
          <a:xfrm>
            <a:off x="1028700" y="1200150"/>
            <a:ext cx="5935366" cy="2121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800" spc="-485" dirty="0">
                <a:solidFill>
                  <a:srgbClr val="263F6B"/>
                </a:solidFill>
                <a:latin typeface="Montserrat Ultra-Bold Italics"/>
              </a:rPr>
              <a:t>Whitebox Testing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600" y="3848100"/>
            <a:ext cx="15240000" cy="5097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Whitebox testing, juga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dikenal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sebagai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pengujian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kotak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putih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adalah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salah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satu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metode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pengujian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yang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berfokus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pada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analisis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struktur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internal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.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Dalam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pengujian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ini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, para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pengujian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memiliki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pengetahuan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penuh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tentang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kode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sumber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arsitektur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, dan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logika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internal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dari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yang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sedang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diuji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. Whitebox testing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sering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digunakan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oleh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pengembang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atau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tim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pengujian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internal yang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memiliki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akses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penuh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ke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kode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sumber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.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Ini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membantu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dalam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menemukan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masalah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dan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memastikan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kualitas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sebelum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dirilis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ke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pengguna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akhir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  <a:endParaRPr lang="en-US" sz="3600" b="1" spc="49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171442" y="876254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B2A1C1-04C5-4C09-8CC2-C618C771E279}"/>
              </a:ext>
            </a:extLst>
          </p:cNvPr>
          <p:cNvSpPr/>
          <p:nvPr/>
        </p:nvSpPr>
        <p:spPr>
          <a:xfrm>
            <a:off x="762000" y="571500"/>
            <a:ext cx="94602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pc="-150" dirty="0" err="1">
                <a:solidFill>
                  <a:srgbClr val="263F6B"/>
                </a:solidFill>
                <a:latin typeface="Montserrat Ultra-Bold Italics"/>
              </a:rPr>
              <a:t>Implementasi</a:t>
            </a:r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 Whitebox Testing </a:t>
            </a:r>
            <a:r>
              <a:rPr lang="en-US" sz="5400" spc="-150" dirty="0" err="1">
                <a:solidFill>
                  <a:srgbClr val="263F6B"/>
                </a:solidFill>
                <a:latin typeface="Montserrat Ultra-Bold Italics"/>
              </a:rPr>
              <a:t>dalam</a:t>
            </a:r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 Python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78C6AD-1FF5-4C4B-8D86-061F33FB2DD1}"/>
              </a:ext>
            </a:extLst>
          </p:cNvPr>
          <p:cNvSpPr/>
          <p:nvPr/>
        </p:nvSpPr>
        <p:spPr>
          <a:xfrm>
            <a:off x="533400" y="2545063"/>
            <a:ext cx="5715000" cy="6482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Whitebox testing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adalah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teknik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pengujian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yang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dilakukan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dengan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memeriksa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kode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sumber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program.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Dalam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bahasa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Python,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terdapat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beberapa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library yang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dapat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digunakan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untuk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melakukan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whitebox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testing, di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antaranya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adalah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unittest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,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pytest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, dan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doctest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.</a:t>
            </a:r>
            <a:endParaRPr lang="en-US" sz="3600" b="1" spc="49" dirty="0">
              <a:solidFill>
                <a:srgbClr val="263F6B"/>
              </a:solidFill>
              <a:latin typeface="Montserrat" panose="020B060402020202020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58FB97-E32D-4AB9-93C5-EDC5C4C98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8"/>
          <a:stretch/>
        </p:blipFill>
        <p:spPr>
          <a:xfrm>
            <a:off x="6469518" y="2545063"/>
            <a:ext cx="11140167" cy="7051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1449CB0-ED7E-47D9-87EC-6DDC4DC38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-419099"/>
            <a:ext cx="16336732" cy="10896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AFA73B06-D242-4757-B066-AB5EE9BFFEB4}"/>
              </a:ext>
            </a:extLst>
          </p:cNvPr>
          <p:cNvSpPr txBox="1"/>
          <p:nvPr/>
        </p:nvSpPr>
        <p:spPr>
          <a:xfrm>
            <a:off x="1075034" y="1562100"/>
            <a:ext cx="5935366" cy="107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9200" spc="-485" dirty="0" err="1">
                <a:solidFill>
                  <a:schemeClr val="bg1"/>
                </a:solidFill>
                <a:latin typeface="Montserrat Ultra-Bold Italics"/>
              </a:rPr>
              <a:t>UnitTest</a:t>
            </a:r>
            <a:endParaRPr lang="en-US" sz="9200" spc="-485" dirty="0">
              <a:solidFill>
                <a:schemeClr val="bg1"/>
              </a:solidFill>
              <a:latin typeface="Montserrat Ultra-Bold Itali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4AB708E-E60D-4CC5-92B9-AE2CC567749F}"/>
              </a:ext>
            </a:extLst>
          </p:cNvPr>
          <p:cNvSpPr/>
          <p:nvPr/>
        </p:nvSpPr>
        <p:spPr>
          <a:xfrm>
            <a:off x="1028700" y="3086100"/>
            <a:ext cx="16230600" cy="555484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68162614-FD3B-46B1-8FB8-ED5ADC3B24FE}"/>
              </a:ext>
            </a:extLst>
          </p:cNvPr>
          <p:cNvSpPr txBox="1"/>
          <p:nvPr/>
        </p:nvSpPr>
        <p:spPr>
          <a:xfrm>
            <a:off x="1371600" y="3230743"/>
            <a:ext cx="15240000" cy="5097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Unit Test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merupakan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jenis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test yang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dilakukan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untuk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menguji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setiap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unit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kode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program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secara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terpisah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dan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mandiri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. Unit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dalam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konteks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ini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bisa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berupa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fungsi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,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metode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,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atau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kelas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.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Tujuan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dari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Unit Test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adalah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untuk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memastikan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bahwa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setiap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unit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kode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program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dapat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berfungsi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dengan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baik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dan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sesuai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dengan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spesifikasi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yang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telah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ditetapkan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sebelumnya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.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Selain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itu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,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ketika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unit test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dilakukan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secara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menyeluruh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,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mereka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dapat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memberikan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keyakinan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bahwa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komponen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individu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bekerja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sesuai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dengan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yang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diharapkan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ketika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digabungkan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dalam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sistem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yang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lebih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besar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.</a:t>
            </a:r>
            <a:endParaRPr lang="en-US" sz="3600" b="1" spc="49" dirty="0">
              <a:solidFill>
                <a:srgbClr val="263F6B"/>
              </a:solidFill>
              <a:latin typeface="Montserrat" panose="020B0604020202020204" charset="0"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A4723D23-DD6C-4099-8035-4B9193F82661}"/>
              </a:ext>
            </a:extLst>
          </p:cNvPr>
          <p:cNvSpPr/>
          <p:nvPr/>
        </p:nvSpPr>
        <p:spPr>
          <a:xfrm>
            <a:off x="15476242" y="8799379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B2A1C1-04C5-4C09-8CC2-C618C771E279}"/>
              </a:ext>
            </a:extLst>
          </p:cNvPr>
          <p:cNvSpPr/>
          <p:nvPr/>
        </p:nvSpPr>
        <p:spPr>
          <a:xfrm>
            <a:off x="762000" y="571500"/>
            <a:ext cx="94602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pc="-150" dirty="0" err="1">
                <a:solidFill>
                  <a:srgbClr val="263F6B"/>
                </a:solidFill>
                <a:latin typeface="Montserrat Ultra-Bold Italics"/>
              </a:rPr>
              <a:t>Implementasi</a:t>
            </a:r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 Unit Test </a:t>
            </a:r>
            <a:r>
              <a:rPr lang="en-US" sz="5400" spc="-150" dirty="0" err="1">
                <a:solidFill>
                  <a:srgbClr val="263F6B"/>
                </a:solidFill>
                <a:latin typeface="Montserrat Ultra-Bold Italics"/>
              </a:rPr>
              <a:t>dalam</a:t>
            </a:r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 Python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78C6AD-1FF5-4C4B-8D86-061F33FB2DD1}"/>
              </a:ext>
            </a:extLst>
          </p:cNvPr>
          <p:cNvSpPr/>
          <p:nvPr/>
        </p:nvSpPr>
        <p:spPr>
          <a:xfrm>
            <a:off x="533400" y="2545063"/>
            <a:ext cx="5715000" cy="6482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Unit Test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merupakan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jenis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pengujian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yang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dilakukan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pada level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terkecil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kode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program. Unit Test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bertujuan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untuk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memastikan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bahwa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setiap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unit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atau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bagian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kode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program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berfungsi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dengan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baik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dan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sesuai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dengan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kebutuhan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. </a:t>
            </a:r>
            <a:endParaRPr lang="en-US" sz="3600" b="1" spc="49" dirty="0">
              <a:solidFill>
                <a:srgbClr val="263F6B"/>
              </a:solidFill>
              <a:latin typeface="Montserra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97C41-29BC-45CD-8D19-747F62A5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5"/>
          <a:stretch/>
        </p:blipFill>
        <p:spPr>
          <a:xfrm>
            <a:off x="6400800" y="2511197"/>
            <a:ext cx="11204783" cy="71281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256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>
            <a:extLst>
              <a:ext uri="{FF2B5EF4-FFF2-40B4-BE49-F238E27FC236}">
                <a16:creationId xmlns:a16="http://schemas.microsoft.com/office/drawing/2014/main" id="{645014F1-29DE-4C6B-9D11-AC1A7A2B794F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844D6-E088-42A8-9B46-4C4F7F586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/>
          <a:stretch/>
        </p:blipFill>
        <p:spPr>
          <a:xfrm>
            <a:off x="8724900" y="-577215"/>
            <a:ext cx="17068800" cy="114414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TextBox 7"/>
          <p:cNvSpPr txBox="1"/>
          <p:nvPr/>
        </p:nvSpPr>
        <p:spPr>
          <a:xfrm>
            <a:off x="1028700" y="1200150"/>
            <a:ext cx="11163300" cy="209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800" spc="-485" dirty="0" err="1">
                <a:solidFill>
                  <a:srgbClr val="263F6B"/>
                </a:solidFill>
                <a:latin typeface="Montserrat Ultra-Bold Italics"/>
              </a:rPr>
              <a:t>Pengertian</a:t>
            </a:r>
            <a:endParaRPr lang="en-US" sz="8800" spc="-485" dirty="0">
              <a:solidFill>
                <a:srgbClr val="263F6B"/>
              </a:solidFill>
              <a:latin typeface="Montserrat Ultra-Bold Italics"/>
            </a:endParaRPr>
          </a:p>
          <a:p>
            <a:pPr>
              <a:lnSpc>
                <a:spcPts val="8071"/>
              </a:lnSpc>
            </a:pPr>
            <a:r>
              <a:rPr lang="en-US" sz="8800" spc="-485" dirty="0">
                <a:solidFill>
                  <a:srgbClr val="263F6B"/>
                </a:solidFill>
                <a:latin typeface="Montserrat Ultra-Bold Italics"/>
              </a:rPr>
              <a:t>CI/CD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600" y="3848100"/>
            <a:ext cx="15240000" cy="5097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CI/CD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adalah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singkatan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dari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Continuous Integration (CI) dan Continuous Deployment (CD).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Kedua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konsep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ini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adalah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praktik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dalam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pengembangan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yang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bertujuan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untuk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meningkatkan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produktivitas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kualitas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, dan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keandalan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dalam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proses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pengembangan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dan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pengiriman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.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Kedua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praktik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CI/CD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ini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bertujuan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untuk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meningkatkan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efisiensi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transparansi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, dan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kualitas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dalam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siklus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pengembangan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.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Mereka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memungkinkan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pengembang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untuk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bekerja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lebih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cepat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mendeteksi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masalah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lebih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awal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, dan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mengurangi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risiko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saat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merilis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perangkat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lunak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  <a:endParaRPr lang="en-US" sz="3600" b="1" spc="49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171442" y="876254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80006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1082240" y="4229100"/>
            <a:ext cx="4626722" cy="5131320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2995664" y="1104900"/>
            <a:ext cx="8253464" cy="38100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30639" y="4229100"/>
            <a:ext cx="4626722" cy="5131320"/>
            <a:chOff x="0" y="0"/>
            <a:chExt cx="1687841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579038" y="4229100"/>
            <a:ext cx="4626722" cy="5131320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3629277" y="545770"/>
            <a:ext cx="1102944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4800" spc="-150" dirty="0">
                <a:solidFill>
                  <a:srgbClr val="263F6B"/>
                </a:solidFill>
                <a:latin typeface="Montserrat Ultra-Bold Italics"/>
              </a:rPr>
              <a:t>Contoh Implementasi</a:t>
            </a:r>
          </a:p>
          <a:p>
            <a:pPr algn="ctr"/>
            <a:r>
              <a:rPr lang="it-IT" sz="4800" spc="-150" dirty="0">
                <a:solidFill>
                  <a:srgbClr val="263F6B"/>
                </a:solidFill>
                <a:latin typeface="Montserrat Ultra-Bold Italics"/>
              </a:rPr>
              <a:t>CI/CD dalam Python</a:t>
            </a:r>
            <a:endParaRPr lang="en-US" sz="4800" spc="-150" dirty="0">
              <a:solidFill>
                <a:srgbClr val="263F6B"/>
              </a:solidFill>
              <a:latin typeface="Montserrat Ultra-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819401" y="2308168"/>
            <a:ext cx="12072996" cy="1313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 dirty="0" err="1">
                <a:solidFill>
                  <a:srgbClr val="212423"/>
                </a:solidFill>
                <a:latin typeface="Montserrat"/>
              </a:rPr>
              <a:t>Implementasi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CI/CD </a:t>
            </a:r>
            <a:r>
              <a:rPr lang="en-US" sz="2500" spc="50" dirty="0" err="1">
                <a:solidFill>
                  <a:srgbClr val="212423"/>
                </a:solidFill>
                <a:latin typeface="Montserrat"/>
              </a:rPr>
              <a:t>dalam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212423"/>
                </a:solidFill>
                <a:latin typeface="Montserrat"/>
              </a:rPr>
              <a:t>proyek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Python </a:t>
            </a:r>
            <a:r>
              <a:rPr lang="en-US" sz="2500" spc="50" dirty="0" err="1">
                <a:solidFill>
                  <a:srgbClr val="212423"/>
                </a:solidFill>
                <a:latin typeface="Montserrat"/>
              </a:rPr>
              <a:t>melibatkan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212423"/>
                </a:solidFill>
                <a:latin typeface="Montserrat"/>
              </a:rPr>
              <a:t>penggunaan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212423"/>
                </a:solidFill>
                <a:latin typeface="Montserrat"/>
              </a:rPr>
              <a:t>alat-alat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dan </a:t>
            </a:r>
            <a:r>
              <a:rPr lang="en-US" sz="2500" spc="50" dirty="0" err="1">
                <a:solidFill>
                  <a:srgbClr val="212423"/>
                </a:solidFill>
                <a:latin typeface="Montserrat"/>
              </a:rPr>
              <a:t>layanan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yang </a:t>
            </a:r>
            <a:r>
              <a:rPr lang="en-US" sz="2500" spc="50" dirty="0" err="1">
                <a:solidFill>
                  <a:srgbClr val="212423"/>
                </a:solidFill>
                <a:latin typeface="Montserrat"/>
              </a:rPr>
              <a:t>mendukung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212423"/>
                </a:solidFill>
                <a:latin typeface="Montserrat"/>
              </a:rPr>
              <a:t>otomatisasi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212423"/>
                </a:solidFill>
                <a:latin typeface="Montserrat"/>
              </a:rPr>
              <a:t>pengujian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(Continuous Integration - CI) dan </a:t>
            </a:r>
            <a:r>
              <a:rPr lang="en-US" sz="2500" spc="50" dirty="0" err="1">
                <a:solidFill>
                  <a:srgbClr val="212423"/>
                </a:solidFill>
                <a:latin typeface="Montserrat"/>
              </a:rPr>
              <a:t>pengiriman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(Continuous Deployment - CD).</a:t>
            </a:r>
          </a:p>
        </p:txBody>
      </p:sp>
      <p:grpSp>
        <p:nvGrpSpPr>
          <p:cNvPr id="26" name="Group 7">
            <a:extLst>
              <a:ext uri="{FF2B5EF4-FFF2-40B4-BE49-F238E27FC236}">
                <a16:creationId xmlns:a16="http://schemas.microsoft.com/office/drawing/2014/main" id="{3053BDA1-7960-44D6-86E4-A6B57D27F7BE}"/>
              </a:ext>
            </a:extLst>
          </p:cNvPr>
          <p:cNvGrpSpPr/>
          <p:nvPr/>
        </p:nvGrpSpPr>
        <p:grpSpPr>
          <a:xfrm>
            <a:off x="13106400" y="1104900"/>
            <a:ext cx="8253464" cy="381000"/>
            <a:chOff x="0" y="0"/>
            <a:chExt cx="4161103" cy="660400"/>
          </a:xfrm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01031B8E-485B-4E1B-AB27-4A6D3F3BD82A}"/>
                </a:ext>
              </a:extLst>
            </p:cNvPr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5E87E22-2DDD-49A3-B42B-024885476CF9}"/>
              </a:ext>
            </a:extLst>
          </p:cNvPr>
          <p:cNvSpPr/>
          <p:nvPr/>
        </p:nvSpPr>
        <p:spPr>
          <a:xfrm>
            <a:off x="1449480" y="4522856"/>
            <a:ext cx="3892238" cy="454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Jenkins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adalah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alat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open-source yang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memungkinkan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pengembang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untuk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melakukan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otomatisasi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build, test, dan deploy. </a:t>
            </a:r>
            <a:endParaRPr lang="en-US" sz="3600" b="1" spc="49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83E5C2-1975-46E1-8E50-EC369B7B1F99}"/>
              </a:ext>
            </a:extLst>
          </p:cNvPr>
          <p:cNvSpPr/>
          <p:nvPr/>
        </p:nvSpPr>
        <p:spPr>
          <a:xfrm>
            <a:off x="7111016" y="5492352"/>
            <a:ext cx="4065961" cy="2604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Travis CI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adalah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alat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CI/CD yang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terintegrasi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dengan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GitHub.</a:t>
            </a:r>
            <a:endParaRPr lang="en-US" sz="3600" b="1" spc="49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37CB6E2-AA1D-46F8-80C9-9731A132B063}"/>
              </a:ext>
            </a:extLst>
          </p:cNvPr>
          <p:cNvSpPr/>
          <p:nvPr/>
        </p:nvSpPr>
        <p:spPr>
          <a:xfrm>
            <a:off x="12713854" y="5453116"/>
            <a:ext cx="4357084" cy="2604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CircleCI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adalah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alat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CI/CD yang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terintegrasi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Montserrat" panose="020B0604020202020204" charset="0"/>
              </a:rPr>
              <a:t>dengan</a:t>
            </a:r>
            <a:r>
              <a:rPr lang="en-ID" sz="2800" b="1" dirty="0">
                <a:solidFill>
                  <a:schemeClr val="bg1"/>
                </a:solidFill>
                <a:latin typeface="Montserrat" panose="020B0604020202020204" charset="0"/>
              </a:rPr>
              <a:t> GitHub dan GitLab.</a:t>
            </a:r>
            <a:endParaRPr lang="en-US" sz="3600" b="1" spc="49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5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7" name="TextBox 7"/>
          <p:cNvSpPr txBox="1"/>
          <p:nvPr/>
        </p:nvSpPr>
        <p:spPr>
          <a:xfrm>
            <a:off x="8776819" y="932713"/>
            <a:ext cx="685799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 sz="4800" spc="-358" dirty="0">
                <a:solidFill>
                  <a:srgbClr val="FFFFFF"/>
                </a:solidFill>
                <a:latin typeface="Montserrat Ultra-Bold Italics"/>
              </a:rPr>
              <a:t>Konfigurasi CI/CD</a:t>
            </a:r>
          </a:p>
          <a:p>
            <a:r>
              <a:rPr lang="it-IT" sz="4800" spc="-358" dirty="0">
                <a:solidFill>
                  <a:srgbClr val="FFFFFF"/>
                </a:solidFill>
                <a:latin typeface="Montserrat Ultra-Bold Italics"/>
              </a:rPr>
              <a:t>pada Proyek Python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34400" y="2579387"/>
            <a:ext cx="7613680" cy="6544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Untuk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mengkonfigurasi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CI/CD pada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proyek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Python,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langkah-langkah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yang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dapat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diikuti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antara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lain :</a:t>
            </a:r>
          </a:p>
          <a:p>
            <a:pPr marL="269874" lvl="1">
              <a:lnSpc>
                <a:spcPct val="150000"/>
              </a:lnSpc>
            </a:pP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1.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Membuat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file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konfigurasi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CI/CD,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seperti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.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travis.yml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atau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Jenkinsfile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, yang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berisi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instruksi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untuk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melakukan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build, test, dan deployment.</a:t>
            </a:r>
          </a:p>
          <a:p>
            <a:pPr marL="269874" lvl="1">
              <a:lnSpc>
                <a:spcPct val="150000"/>
              </a:lnSpc>
            </a:pP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2.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Menentukan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alat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CI/CD yang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akan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digunakan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seperti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Jenkins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atau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Travis CI.</a:t>
            </a:r>
          </a:p>
          <a:p>
            <a:pPr marL="269874" lvl="1">
              <a:lnSpc>
                <a:spcPct val="150000"/>
              </a:lnSpc>
            </a:pP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3.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Mengintegrasikan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alat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CI/CD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dengan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repositori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proyek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Python.</a:t>
            </a:r>
          </a:p>
          <a:p>
            <a:pPr marL="269874" lvl="1">
              <a:lnSpc>
                <a:spcPct val="150000"/>
              </a:lnSpc>
            </a:pP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4.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Menjalankan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proses CI/CD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secara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otomatis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setiap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kali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ada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perubahan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pada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repositori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spc="49" dirty="0" err="1">
                <a:solidFill>
                  <a:srgbClr val="FFFFFF"/>
                </a:solidFill>
                <a:latin typeface="Montserrat"/>
              </a:rPr>
              <a:t>proyek</a:t>
            </a:r>
            <a:r>
              <a:rPr lang="en-US" sz="2200" spc="49" dirty="0">
                <a:solidFill>
                  <a:srgbClr val="FFFFFF"/>
                </a:solidFill>
                <a:latin typeface="Montserrat"/>
              </a:rPr>
              <a:t> Python.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5EA9DD-84AD-4512-ABF8-B28FC62620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46"/>
          <a:stretch/>
        </p:blipFill>
        <p:spPr>
          <a:xfrm>
            <a:off x="-3613458" y="-319517"/>
            <a:ext cx="11740993" cy="10534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B2A1C1-04C5-4C09-8CC2-C618C771E279}"/>
              </a:ext>
            </a:extLst>
          </p:cNvPr>
          <p:cNvSpPr/>
          <p:nvPr/>
        </p:nvSpPr>
        <p:spPr>
          <a:xfrm>
            <a:off x="1066800" y="723900"/>
            <a:ext cx="94602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CREATE</a:t>
            </a:r>
          </a:p>
          <a:p>
            <a:r>
              <a:rPr lang="en-US" sz="5400" spc="-150" dirty="0">
                <a:solidFill>
                  <a:srgbClr val="263F6B"/>
                </a:solidFill>
                <a:latin typeface="Montserrat Ultra-Bold Italics"/>
              </a:rPr>
              <a:t>REPOSITORY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78C6AD-1FF5-4C4B-8D86-061F33FB2DD1}"/>
              </a:ext>
            </a:extLst>
          </p:cNvPr>
          <p:cNvSpPr/>
          <p:nvPr/>
        </p:nvSpPr>
        <p:spPr>
          <a:xfrm>
            <a:off x="762000" y="2628934"/>
            <a:ext cx="5715000" cy="195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4" lvl="1">
              <a:lnSpc>
                <a:spcPct val="150000"/>
              </a:lnSpc>
            </a:pP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Buatlah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repository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dengan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menggunakan</a:t>
            </a: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 </a:t>
            </a:r>
            <a:r>
              <a:rPr lang="en-ID" sz="2800" b="1" dirty="0" err="1">
                <a:solidFill>
                  <a:srgbClr val="263F6B"/>
                </a:solidFill>
                <a:latin typeface="Montserrat" panose="020B0604020202020204" charset="0"/>
              </a:rPr>
              <a:t>nama</a:t>
            </a:r>
            <a:endParaRPr lang="en-ID" sz="2800" b="1" dirty="0">
              <a:solidFill>
                <a:srgbClr val="263F6B"/>
              </a:solidFill>
              <a:latin typeface="Montserrat" panose="020B0604020202020204" charset="0"/>
            </a:endParaRPr>
          </a:p>
          <a:p>
            <a:pPr marL="269874" lvl="1">
              <a:lnSpc>
                <a:spcPct val="150000"/>
              </a:lnSpc>
            </a:pPr>
            <a:r>
              <a:rPr lang="en-ID" sz="2800" b="1" dirty="0">
                <a:solidFill>
                  <a:srgbClr val="263F6B"/>
                </a:solidFill>
                <a:latin typeface="Montserrat" panose="020B0604020202020204" charset="0"/>
              </a:rPr>
              <a:t>Testing QA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CA4304-8F40-4601-B55B-E54DC4048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r="1113" b="5003"/>
          <a:stretch/>
        </p:blipFill>
        <p:spPr>
          <a:xfrm>
            <a:off x="6347629" y="2628934"/>
            <a:ext cx="11156958" cy="6518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528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656</Words>
  <Application>Microsoft Office PowerPoint</Application>
  <PresentationFormat>Custom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Arial</vt:lpstr>
      <vt:lpstr>Montserrat Ultra-Bold Italics</vt:lpstr>
      <vt:lpstr>Poppins</vt:lpstr>
      <vt:lpstr>Montserrat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rayi prasetyo</dc:creator>
  <cp:lastModifiedBy>Rayi Prasetyo Nugroho</cp:lastModifiedBy>
  <cp:revision>15</cp:revision>
  <dcterms:created xsi:type="dcterms:W3CDTF">2006-08-16T00:00:00Z</dcterms:created>
  <dcterms:modified xsi:type="dcterms:W3CDTF">2023-11-03T16:46:38Z</dcterms:modified>
  <dc:identifier>DAFzHYBSlBc</dc:identifier>
</cp:coreProperties>
</file>